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SorterView">
  <p:normalViewPr>
    <p:restoredLeft sz="15620"/>
    <p:restoredTop sz="94660"/>
  </p:normalViewPr>
  <p:slideViewPr>
    <p:cSldViewPr snapToGrid="0" snapToObjects="1">
      <p:cViewPr varScale="1">
        <p:scale>
          <a:sx n="86" d="100"/>
          <a:sy n="86" d="100"/>
        </p:scale>
        <p:origin x="-99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731D3-6DD6-8D44-97E8-7D39FA84095A}" type="datetimeFigureOut">
              <a:rPr lang="en-US" smtClean="0"/>
              <a:pPr/>
              <a:t>9/15/11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45A3C-C858-6F4A-B711-C1C99B5305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731D3-6DD6-8D44-97E8-7D39FA84095A}" type="datetimeFigureOut">
              <a:rPr lang="en-US" smtClean="0"/>
              <a:pPr/>
              <a:t>9/15/11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45A3C-C858-6F4A-B711-C1C99B5305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731D3-6DD6-8D44-97E8-7D39FA84095A}" type="datetimeFigureOut">
              <a:rPr lang="en-US" smtClean="0"/>
              <a:pPr/>
              <a:t>9/15/11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45A3C-C858-6F4A-B711-C1C99B5305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731D3-6DD6-8D44-97E8-7D39FA84095A}" type="datetimeFigureOut">
              <a:rPr lang="en-US" smtClean="0"/>
              <a:pPr/>
              <a:t>9/15/11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45A3C-C858-6F4A-B711-C1C99B5305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731D3-6DD6-8D44-97E8-7D39FA84095A}" type="datetimeFigureOut">
              <a:rPr lang="en-US" smtClean="0"/>
              <a:pPr/>
              <a:t>9/15/11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45A3C-C858-6F4A-B711-C1C99B5305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731D3-6DD6-8D44-97E8-7D39FA84095A}" type="datetimeFigureOut">
              <a:rPr lang="en-US" smtClean="0"/>
              <a:pPr/>
              <a:t>9/15/11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45A3C-C858-6F4A-B711-C1C99B5305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731D3-6DD6-8D44-97E8-7D39FA84095A}" type="datetimeFigureOut">
              <a:rPr lang="en-US" smtClean="0"/>
              <a:pPr/>
              <a:t>9/15/11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45A3C-C858-6F4A-B711-C1C99B5305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731D3-6DD6-8D44-97E8-7D39FA84095A}" type="datetimeFigureOut">
              <a:rPr lang="en-US" smtClean="0"/>
              <a:pPr/>
              <a:t>9/15/11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45A3C-C858-6F4A-B711-C1C99B5305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731D3-6DD6-8D44-97E8-7D39FA84095A}" type="datetimeFigureOut">
              <a:rPr lang="en-US" smtClean="0"/>
              <a:pPr/>
              <a:t>9/15/11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45A3C-C858-6F4A-B711-C1C99B5305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731D3-6DD6-8D44-97E8-7D39FA84095A}" type="datetimeFigureOut">
              <a:rPr lang="en-US" smtClean="0"/>
              <a:pPr/>
              <a:t>9/15/11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45A3C-C858-6F4A-B711-C1C99B5305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731D3-6DD6-8D44-97E8-7D39FA84095A}" type="datetimeFigureOut">
              <a:rPr lang="en-US" smtClean="0"/>
              <a:pPr/>
              <a:t>9/15/11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45A3C-C858-6F4A-B711-C1C99B5305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E731D3-6DD6-8D44-97E8-7D39FA84095A}" type="datetimeFigureOut">
              <a:rPr lang="en-US" smtClean="0"/>
              <a:pPr/>
              <a:t>9/15/11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E45A3C-C858-6F4A-B711-C1C99B5305A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O9Goyscbazk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2: General Chemistry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Atoms, Molecules, and 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- Beams bends away from the negatively charged plate and toward the positively charged plate.  </a:t>
            </a:r>
          </a:p>
          <a:p>
            <a:pPr>
              <a:buNone/>
            </a:pPr>
            <a:r>
              <a:rPr lang="en-US" dirty="0" smtClean="0"/>
              <a:t>Concluded that a cathode ray consists of a beam of negatively charged particles (electrons).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Youtube</a:t>
            </a:r>
            <a:r>
              <a:rPr lang="en-US" dirty="0" smtClean="0"/>
              <a:t> video of cathode ray</a:t>
            </a:r>
          </a:p>
          <a:p>
            <a:r>
              <a:rPr lang="en-US" dirty="0" smtClean="0">
                <a:hlinkClick r:id="rId2"/>
              </a:rPr>
              <a:t>http://www.youtube.com/watch?v=O9Goyscbazk</a:t>
            </a:r>
            <a:r>
              <a:rPr lang="en-US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From this experiment Thomson could also calculate the ratio of the electron’s mass, m</a:t>
            </a:r>
            <a:r>
              <a:rPr lang="en-US" sz="1400" dirty="0" smtClean="0"/>
              <a:t>e</a:t>
            </a:r>
            <a:r>
              <a:rPr lang="en-US" dirty="0" smtClean="0"/>
              <a:t>.</a:t>
            </a:r>
          </a:p>
          <a:p>
            <a:r>
              <a:rPr lang="en-US" dirty="0" smtClean="0"/>
              <a:t>Millikan exp.</a:t>
            </a:r>
          </a:p>
          <a:p>
            <a:pPr lvl="1"/>
            <a:r>
              <a:rPr lang="en-US" dirty="0" smtClean="0"/>
              <a:t>Observed how a charged drop of oil falls in the presence and in the absence of an electric field.</a:t>
            </a:r>
          </a:p>
          <a:p>
            <a:pPr lvl="1"/>
            <a:r>
              <a:rPr lang="en-US" dirty="0" smtClean="0"/>
              <a:t>The charge on the electron is found to be 1.602 </a:t>
            </a:r>
            <a:r>
              <a:rPr lang="en-US" dirty="0" err="1" smtClean="0"/>
              <a:t>x</a:t>
            </a:r>
            <a:r>
              <a:rPr lang="en-US" dirty="0" smtClean="0"/>
              <a:t> 10^-19 coulombs (C)</a:t>
            </a:r>
          </a:p>
          <a:p>
            <a:pPr lvl="1"/>
            <a:r>
              <a:rPr lang="en-US" dirty="0" smtClean="0"/>
              <a:t>Found mass of an electron to be 9.109 </a:t>
            </a:r>
            <a:r>
              <a:rPr lang="en-US" dirty="0" err="1" smtClean="0"/>
              <a:t>x</a:t>
            </a:r>
            <a:r>
              <a:rPr lang="en-US" dirty="0" smtClean="0"/>
              <a:t> 10^-31 kg.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THE NUCLEAR MODEL OF THE ATOM</a:t>
            </a:r>
          </a:p>
          <a:p>
            <a:pPr>
              <a:buFontTx/>
              <a:buChar char="-"/>
            </a:pPr>
            <a:r>
              <a:rPr lang="en-US" dirty="0" smtClean="0"/>
              <a:t>Rutherford: idea of the nuclear model of the atom</a:t>
            </a:r>
          </a:p>
          <a:p>
            <a:pPr>
              <a:buFontTx/>
              <a:buChar char="-"/>
            </a:pPr>
            <a:r>
              <a:rPr lang="en-US" dirty="0" smtClean="0"/>
              <a:t>Geiger and Marsden: observed the effect of bombarding thin gold foil with alpha radiation from radioactive substances such as uranium.</a:t>
            </a:r>
          </a:p>
          <a:p>
            <a:pPr>
              <a:buFontTx/>
              <a:buChar char="-"/>
            </a:pPr>
            <a:r>
              <a:rPr lang="en-US" dirty="0" smtClean="0"/>
              <a:t>Found that most of the alpha particles passed through a metal foil as though nothing were there, but a few (1 in 8000) were scattered at large angles and sometimes almost backward.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2.1 ATOMIC THEORY OF MATTER</a:t>
            </a:r>
          </a:p>
          <a:p>
            <a:pPr>
              <a:buFontTx/>
              <a:buChar char="-"/>
            </a:pPr>
            <a:r>
              <a:rPr lang="en-US" dirty="0" smtClean="0"/>
              <a:t>Dalton: all matter is composed of small particles called atoms.</a:t>
            </a:r>
          </a:p>
          <a:p>
            <a:pPr>
              <a:buFontTx/>
              <a:buChar char="-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POSTULATES OF DALTON’S ATOMIC THEORY</a:t>
            </a:r>
          </a:p>
          <a:p>
            <a:pPr marL="514350" indent="-514350">
              <a:buAutoNum type="arabicPeriod"/>
            </a:pPr>
            <a:r>
              <a:rPr lang="en-US" dirty="0" smtClean="0"/>
              <a:t>All matter is composed of atoms. Atom: extremely small particle of matter that retains its identity during chemical </a:t>
            </a:r>
            <a:r>
              <a:rPr lang="en-US" dirty="0" err="1" smtClean="0"/>
              <a:t>rxns</a:t>
            </a:r>
            <a:r>
              <a:rPr lang="en-US" dirty="0" smtClean="0"/>
              <a:t>.</a:t>
            </a:r>
          </a:p>
          <a:p>
            <a:pPr marL="514350" indent="-514350">
              <a:buAutoNum type="arabicPeriod"/>
            </a:pPr>
            <a:r>
              <a:rPr lang="en-US" dirty="0" smtClean="0"/>
              <a:t>Element: type of matter composed of only one kind of atom.  Atoms of a given element have a characteristic mass.</a:t>
            </a:r>
          </a:p>
          <a:p>
            <a:pPr marL="514350" indent="-514350">
              <a:buAutoNum type="arabicPeriod"/>
            </a:pPr>
            <a:r>
              <a:rPr lang="en-US" dirty="0" smtClean="0"/>
              <a:t>Compound: type of matter composed of atoms of two or more elements chemically combined in fixed proportions. Ex. Water, 2 H, 1 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4.  Chemical </a:t>
            </a:r>
            <a:r>
              <a:rPr lang="en-US" dirty="0" err="1" smtClean="0"/>
              <a:t>rxn</a:t>
            </a:r>
            <a:r>
              <a:rPr lang="en-US" dirty="0" smtClean="0"/>
              <a:t>.: rearrangement of the atoms present in the reacting substances to give new chemical combinations present in the substances formed by the </a:t>
            </a:r>
            <a:r>
              <a:rPr lang="en-US" dirty="0" err="1" smtClean="0"/>
              <a:t>rxn</a:t>
            </a:r>
            <a:r>
              <a:rPr lang="en-US" dirty="0" smtClean="0"/>
              <a:t>.  Atoms are not created, destroyed, or broken into smaller particles by any chemical </a:t>
            </a:r>
            <a:r>
              <a:rPr lang="en-US" dirty="0" err="1" smtClean="0"/>
              <a:t>rxn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ATOMIC SYMBOLS AND MODELS</a:t>
            </a:r>
          </a:p>
          <a:p>
            <a:pPr>
              <a:buFontTx/>
              <a:buChar char="-"/>
            </a:pPr>
            <a:r>
              <a:rPr lang="en-US" dirty="0" smtClean="0"/>
              <a:t>Atomic symbol: one or two letter notation used to represent an atom corresponding to a particular element.</a:t>
            </a:r>
          </a:p>
          <a:p>
            <a:pPr>
              <a:buNone/>
            </a:pPr>
            <a:r>
              <a:rPr lang="en-US" dirty="0" smtClean="0"/>
              <a:t>Chlorine: </a:t>
            </a:r>
            <a:r>
              <a:rPr lang="en-US" dirty="0" err="1" smtClean="0"/>
              <a:t>Cl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Sodium: Na (</a:t>
            </a:r>
            <a:r>
              <a:rPr lang="en-US" dirty="0" err="1" smtClean="0"/>
              <a:t>latin</a:t>
            </a:r>
            <a:r>
              <a:rPr lang="en-US" dirty="0" smtClean="0"/>
              <a:t> word </a:t>
            </a:r>
            <a:r>
              <a:rPr lang="en-US" dirty="0" err="1" smtClean="0"/>
              <a:t>natrium</a:t>
            </a:r>
            <a:r>
              <a:rPr lang="en-US" dirty="0" smtClean="0"/>
              <a:t>)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DEDUCTIONS FROM DALTON’S ATOMIC THEORY</a:t>
            </a:r>
          </a:p>
          <a:p>
            <a:pPr>
              <a:buNone/>
            </a:pPr>
            <a:r>
              <a:rPr lang="en-US" dirty="0" smtClean="0"/>
              <a:t>- Law of multiple proportions: when two elements form more than one compound, the masses of one element in these compounds for a fixed mass of the other element are in ratios of small whole numbers.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2.2 THE STRUCTURE OF THE ATOM</a:t>
            </a:r>
          </a:p>
          <a:p>
            <a:pPr>
              <a:buFontTx/>
              <a:buChar char="-"/>
            </a:pPr>
            <a:r>
              <a:rPr lang="en-US" dirty="0" smtClean="0"/>
              <a:t>Nucleus (positively charged, most mass)</a:t>
            </a:r>
          </a:p>
          <a:p>
            <a:pPr>
              <a:buFontTx/>
              <a:buChar char="-"/>
            </a:pPr>
            <a:r>
              <a:rPr lang="en-US" dirty="0" smtClean="0"/>
              <a:t>Electron (negatively charged, light)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DISCOVERY OF THE ELECTRON</a:t>
            </a:r>
          </a:p>
          <a:p>
            <a:pPr>
              <a:buNone/>
            </a:pPr>
            <a:r>
              <a:rPr lang="en-US" dirty="0" smtClean="0"/>
              <a:t>- J.J. Thomson conducted a series of experiments that showed that atoms were not indivisible particles.</a:t>
            </a:r>
            <a:endParaRPr lang="en-US" dirty="0"/>
          </a:p>
        </p:txBody>
      </p:sp>
      <p:pic>
        <p:nvPicPr>
          <p:cNvPr id="4" name="Picture 3" descr="DSCN3296.JPG"/>
          <p:cNvPicPr>
            <a:picLocks noChangeAspect="1"/>
          </p:cNvPicPr>
          <p:nvPr/>
        </p:nvPicPr>
        <p:blipFill>
          <a:blip r:embed="rId2"/>
          <a:srcRect t="24000"/>
          <a:stretch>
            <a:fillRect/>
          </a:stretch>
        </p:blipFill>
        <p:spPr>
          <a:xfrm>
            <a:off x="479561" y="2440478"/>
            <a:ext cx="7750039" cy="44175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en-US" dirty="0" smtClean="0"/>
              <a:t>glass tube with no air, cathode (-), anode (+).</a:t>
            </a:r>
          </a:p>
          <a:p>
            <a:pPr>
              <a:buFontTx/>
              <a:buChar char="-"/>
            </a:pPr>
            <a:r>
              <a:rPr lang="en-US" dirty="0" smtClean="0"/>
              <a:t>When voltage is turned on the glass tube emits a greenish light.</a:t>
            </a:r>
          </a:p>
          <a:p>
            <a:pPr>
              <a:buFontTx/>
              <a:buChar char="-"/>
            </a:pPr>
            <a:r>
              <a:rPr lang="en-US" dirty="0" smtClean="0"/>
              <a:t>Greenish light caused by the interaction of the glass with cathode rays (originates for the cathode).</a:t>
            </a:r>
          </a:p>
          <a:p>
            <a:pPr>
              <a:buFontTx/>
              <a:buChar char="-"/>
            </a:pPr>
            <a:r>
              <a:rPr lang="en-US" dirty="0" smtClean="0"/>
              <a:t>Cathode rays move toward the anode, pass through hole to form beam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4419</TotalTime>
  <Words>530</Words>
  <Application>Microsoft Macintosh PowerPoint</Application>
  <PresentationFormat>On-screen Show (4:3)</PresentationFormat>
  <Paragraphs>37</Paragraphs>
  <Slides>13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Chapter 2: General Chemistry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2: General Chemistry</dc:title>
  <dc:creator>teacher</dc:creator>
  <cp:lastModifiedBy>teacher</cp:lastModifiedBy>
  <cp:revision>11</cp:revision>
  <dcterms:created xsi:type="dcterms:W3CDTF">2011-09-15T12:36:04Z</dcterms:created>
  <dcterms:modified xsi:type="dcterms:W3CDTF">2011-09-15T12:36:52Z</dcterms:modified>
</cp:coreProperties>
</file>